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9296400" cy="147828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9200" cy="741940"/>
          </a:xfrm>
          <a:prstGeom prst="rect">
            <a:avLst/>
          </a:prstGeom>
        </p:spPr>
        <p:txBody>
          <a:bodyPr vert="horz" lIns="123476" tIns="61738" rIns="123476" bIns="61738" rtlCol="0"/>
          <a:lstStyle>
            <a:lvl1pPr algn="l">
              <a:defRPr sz="16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65303" y="1"/>
            <a:ext cx="4029200" cy="741940"/>
          </a:xfrm>
          <a:prstGeom prst="rect">
            <a:avLst/>
          </a:prstGeom>
        </p:spPr>
        <p:txBody>
          <a:bodyPr vert="horz" lIns="123476" tIns="61738" rIns="123476" bIns="61738" rtlCol="0"/>
          <a:lstStyle>
            <a:lvl1pPr algn="r">
              <a:defRPr sz="1600"/>
            </a:lvl1pPr>
          </a:lstStyle>
          <a:p>
            <a:fld id="{BA3B8814-F7CC-41DE-94B6-172EC8BB27FD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23975" y="1847850"/>
            <a:ext cx="6648450" cy="498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3476" tIns="61738" rIns="123476" bIns="61738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30400" y="7113757"/>
            <a:ext cx="7435602" cy="5821193"/>
          </a:xfrm>
          <a:prstGeom prst="rect">
            <a:avLst/>
          </a:prstGeom>
        </p:spPr>
        <p:txBody>
          <a:bodyPr vert="horz" lIns="123476" tIns="61738" rIns="123476" bIns="617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14040862"/>
            <a:ext cx="4029200" cy="741940"/>
          </a:xfrm>
          <a:prstGeom prst="rect">
            <a:avLst/>
          </a:prstGeom>
        </p:spPr>
        <p:txBody>
          <a:bodyPr vert="horz" lIns="123476" tIns="61738" rIns="123476" bIns="61738" rtlCol="0" anchor="b"/>
          <a:lstStyle>
            <a:lvl1pPr algn="l">
              <a:defRPr sz="16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65303" y="14040862"/>
            <a:ext cx="4029200" cy="741940"/>
          </a:xfrm>
          <a:prstGeom prst="rect">
            <a:avLst/>
          </a:prstGeom>
        </p:spPr>
        <p:txBody>
          <a:bodyPr vert="horz" lIns="123476" tIns="61738" rIns="123476" bIns="61738" rtlCol="0" anchor="b"/>
          <a:lstStyle>
            <a:lvl1pPr algn="r">
              <a:defRPr sz="1600"/>
            </a:lvl1pPr>
          </a:lstStyle>
          <a:p>
            <a:fld id="{0C180863-521F-4E5C-93FB-69678DEEE3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7397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80863-521F-4E5C-93FB-69678DEEE33C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807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lang="es-CO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</a:rPr>
              <a:t>Haga clic para modificar el estilo de texto del patrón</a:t>
            </a:r>
            <a:endParaRPr lang="es-CO" sz="3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endParaRPr lang="es-CO" sz="28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endParaRPr lang="es-CO" sz="2400" b="0" strike="noStrike" spc="-1">
              <a:solidFill>
                <a:srgbClr val="000000"/>
              </a:solidFill>
              <a:latin typeface="Calibri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endParaRPr lang="es-CO" sz="20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AEF4C25B-4F2B-41D7-91A2-19506A8DC24F}" type="datetime">
              <a:rPr lang="es-CO" sz="1200" b="0" strike="noStrike" spc="-1">
                <a:solidFill>
                  <a:srgbClr val="8B8B8B"/>
                </a:solidFill>
                <a:latin typeface="Calibri"/>
              </a:rPr>
              <a:t>19/09/2025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CB187FA8-B1A9-48C8-B210-08CB71A67CC1}" type="slidenum">
              <a:rPr lang="es-CO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14 Imagen" descr="fondo de presentacion con logo vr1.png"/>
          <p:cNvPicPr/>
          <p:nvPr/>
        </p:nvPicPr>
        <p:blipFill>
          <a:blip r:embed="rId3"/>
          <a:stretch/>
        </p:blipFill>
        <p:spPr>
          <a:xfrm>
            <a:off x="0" y="18283"/>
            <a:ext cx="9143640" cy="6885000"/>
          </a:xfrm>
          <a:prstGeom prst="rect">
            <a:avLst/>
          </a:prstGeom>
          <a:ln w="0">
            <a:noFill/>
          </a:ln>
        </p:spPr>
      </p:pic>
      <p:sp>
        <p:nvSpPr>
          <p:cNvPr id="42" name="2 Subtítulo"/>
          <p:cNvSpPr/>
          <p:nvPr/>
        </p:nvSpPr>
        <p:spPr>
          <a:xfrm>
            <a:off x="7939620" y="6424843"/>
            <a:ext cx="2408040" cy="47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221"/>
              </a:spcBef>
            </a:pPr>
            <a:r>
              <a:rPr lang="es-CO" sz="1100" b="1" strike="noStrike" spc="-1" dirty="0">
                <a:latin typeface="Calibri"/>
              </a:rPr>
              <a:t>Versión:11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221"/>
              </a:spcBef>
              <a:tabLst>
                <a:tab pos="0" algn="l"/>
              </a:tabLst>
            </a:pPr>
            <a:r>
              <a:rPr lang="es-CO" sz="1100" b="1" strike="noStrike" spc="-1" dirty="0">
                <a:latin typeface="Calibri"/>
              </a:rPr>
              <a:t>Fecha: </a:t>
            </a:r>
            <a:r>
              <a:rPr lang="es-CO" sz="1100" b="1" spc="-1" dirty="0">
                <a:latin typeface="Calibri"/>
              </a:rPr>
              <a:t>18-</a:t>
            </a:r>
            <a:r>
              <a:rPr lang="es-CO" sz="1100" b="1" strike="noStrike" spc="-1" dirty="0">
                <a:latin typeface="Calibri"/>
              </a:rPr>
              <a:t>07-2025</a:t>
            </a:r>
            <a:endParaRPr lang="es-CO" sz="1100" b="0" strike="noStrike" spc="-1" dirty="0">
              <a:latin typeface="Arial"/>
            </a:endParaRPr>
          </a:p>
        </p:txBody>
      </p:sp>
      <p:sp>
        <p:nvSpPr>
          <p:cNvPr id="43" name="Rectangle 1"/>
          <p:cNvSpPr/>
          <p:nvPr/>
        </p:nvSpPr>
        <p:spPr>
          <a:xfrm>
            <a:off x="1543666" y="854120"/>
            <a:ext cx="7170844" cy="5047536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CO" b="1" strike="noStrike" spc="-1" dirty="0">
                <a:solidFill>
                  <a:srgbClr val="000000"/>
                </a:solidFill>
                <a:latin typeface="Arial Narrow"/>
                <a:ea typeface="Calibri"/>
              </a:rPr>
              <a:t>POLITICA INTEGRAL DE CALIDAD, SEGURIDAD, SALUD EN EL TRABAJO Y MEDIO AMBIENTE</a:t>
            </a:r>
            <a:endParaRPr lang="es-CO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s-CO" sz="13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s-CO" sz="13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THOR DYNAMIC ENGINEERING S.A.S</a:t>
            </a: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., es una empresa dedicada al diseño, fabricación, prestación de servicios y comercialización de bienes de capital para el sector energético; THOR DYNAMIC busca en la realización de sus procesos, </a:t>
            </a:r>
            <a:r>
              <a:rPr lang="es-CO" sz="13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satisfacer a sus clientes con productos y servicios de alta calidad, </a:t>
            </a: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desarrollando sus actividades de conformidad con los </a:t>
            </a:r>
            <a:r>
              <a:rPr lang="es-CO" sz="13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requisitos legales, especificaciones de producto </a:t>
            </a:r>
            <a:r>
              <a:rPr lang="es-CO" sz="1300" b="1" strike="noStrike" spc="-1" dirty="0">
                <a:latin typeface="Arial"/>
                <a:ea typeface="Times New Roman"/>
              </a:rPr>
              <a:t>y otras regulaciones o requisitos aplicables </a:t>
            </a: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en el ámbito municipal, departamental y nacional, y los contractuales en materia de calidad, seguridad, salud en el trabajo y medio ambiente.</a:t>
            </a:r>
            <a:endParaRPr lang="es-CO" sz="13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s-CO" sz="13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THOR DYNAMIC promoverá </a:t>
            </a:r>
            <a:r>
              <a:rPr lang="es-ES" sz="1300" b="1" spc="-1" dirty="0">
                <a:solidFill>
                  <a:srgbClr val="000000"/>
                </a:solidFill>
                <a:ea typeface="Times New Roman"/>
              </a:rPr>
              <a:t>condiciones de trabajo seguras y saludables para la prevención de lesiones y/o deterioro de la salud </a:t>
            </a:r>
            <a:r>
              <a:rPr lang="es-ES" sz="1300" spc="-1" dirty="0">
                <a:solidFill>
                  <a:srgbClr val="000000"/>
                </a:solidFill>
                <a:ea typeface="Times New Roman"/>
              </a:rPr>
              <a:t>relacionados con el trabajo</a:t>
            </a: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,promoviendo el bienestar físico y mental del personal que apoya nuestras actividades con un adecuado manejo de los recursos naturales, de </a:t>
            </a:r>
            <a:r>
              <a:rPr lang="es-CO" sz="13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la prevención de la contaminación, y adaptación el compromiso al </a:t>
            </a:r>
            <a:r>
              <a:rPr lang="es-CO" sz="13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cambio climático.</a:t>
            </a:r>
            <a:endParaRPr lang="es-CO" sz="13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s-CO" sz="13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Nuestra organización está comprometida con el </a:t>
            </a:r>
            <a:r>
              <a:rPr lang="es-CO" sz="13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mejoramiento continuo </a:t>
            </a: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de todos sus procesos, reflejado el alcance de nuestros objetivos, a través de un Sistema integrado de Gestión</a:t>
            </a:r>
            <a:r>
              <a:rPr lang="es-MX" sz="1300" spc="-1" dirty="0">
                <a:ea typeface="Times New Roman"/>
              </a:rPr>
              <a:t>, </a:t>
            </a:r>
            <a:r>
              <a:rPr lang="es-CO" sz="13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acorde a la magnitud y naturaleza de nuestros riesgos, que permita la </a:t>
            </a:r>
            <a:r>
              <a:rPr lang="es-CO" sz="13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prevención de incidentes, enfermedades laborales, la minimización de los impactos negativos en la calidad o entrega de nuestros servicios y productos. </a:t>
            </a:r>
            <a:r>
              <a:rPr lang="es-CO" sz="1300" spc="-1" dirty="0">
                <a:solidFill>
                  <a:srgbClr val="000000"/>
                </a:solidFill>
                <a:latin typeface="Arial"/>
                <a:ea typeface="Times New Roman"/>
              </a:rPr>
              <a:t>Así mismo está comprometida con la eliminación de los peligros, la reducción de los riesgos  para el </a:t>
            </a:r>
            <a:r>
              <a:rPr lang="es-CO" sz="1300" spc="-1" dirty="0">
                <a:latin typeface="Arial"/>
                <a:ea typeface="Times New Roman"/>
              </a:rPr>
              <a:t>sistema de seguridad y salud en el trabajo y la consulta y participación de los trabajadores o sus representantes.</a:t>
            </a:r>
            <a:endParaRPr lang="es-CO" sz="1300" b="0" strike="noStrike" spc="-1" dirty="0">
              <a:latin typeface="Arial"/>
            </a:endParaRPr>
          </a:p>
        </p:txBody>
      </p:sp>
      <p:sp>
        <p:nvSpPr>
          <p:cNvPr id="44" name="1 CuadroTexto"/>
          <p:cNvSpPr/>
          <p:nvPr/>
        </p:nvSpPr>
        <p:spPr>
          <a:xfrm>
            <a:off x="0" y="6403180"/>
            <a:ext cx="30423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MX" sz="1400" b="1" strike="noStrike" spc="-1" dirty="0">
                <a:solidFill>
                  <a:srgbClr val="000000"/>
                </a:solidFill>
                <a:latin typeface="Calibri"/>
              </a:rPr>
              <a:t>Víctor Rodriguez Barrera</a:t>
            </a:r>
            <a:endParaRPr lang="es-CO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MX" sz="1400" b="1" strike="noStrike" spc="-1" dirty="0">
                <a:solidFill>
                  <a:srgbClr val="000000"/>
                </a:solidFill>
                <a:latin typeface="Calibri"/>
              </a:rPr>
              <a:t>Representante Legal</a:t>
            </a:r>
            <a:endParaRPr lang="es-CO" sz="1400" b="0" strike="noStrike" spc="-1" dirty="0">
              <a:latin typeface="Arial"/>
            </a:endParaRPr>
          </a:p>
        </p:txBody>
      </p:sp>
      <p:pic>
        <p:nvPicPr>
          <p:cNvPr id="3" name="Imagen 2" descr="Forma&#10;&#10;Descripción generada automáticamente con confianza media">
            <a:extLst>
              <a:ext uri="{FF2B5EF4-FFF2-40B4-BE49-F238E27FC236}">
                <a16:creationId xmlns:a16="http://schemas.microsoft.com/office/drawing/2014/main" id="{02EBFC67-57C0-4D32-82DB-5FAEEFFA06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29" y="5539040"/>
            <a:ext cx="1743955" cy="907465"/>
          </a:xfrm>
          <a:prstGeom prst="rect">
            <a:avLst/>
          </a:prstGeom>
        </p:spPr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57BE2F86-97D8-64E7-B491-674ECF5ED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27C46D5-0D93-01C7-1A02-E688546C6958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0752" y="133350"/>
            <a:ext cx="2203328" cy="72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872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2519</TotalTime>
  <Words>292</Words>
  <Application>Microsoft Office PowerPoint</Application>
  <PresentationFormat>Presentación en pantalla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</dc:title>
  <dc:subject/>
  <dc:creator>GERENCIA</dc:creator>
  <dc:description/>
  <cp:lastModifiedBy>Sandra Ximena Perez Rubio</cp:lastModifiedBy>
  <cp:revision>87</cp:revision>
  <cp:lastPrinted>2025-09-19T19:22:46Z</cp:lastPrinted>
  <dcterms:created xsi:type="dcterms:W3CDTF">2012-10-29T15:29:03Z</dcterms:created>
  <dcterms:modified xsi:type="dcterms:W3CDTF">2025-09-19T19:22:48Z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1</vt:i4>
  </property>
</Properties>
</file>